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-4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0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38085" y="-4347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22295" y="1616765"/>
            <a:ext cx="7446853" cy="378565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Порівняльна лексикологія </a:t>
            </a:r>
            <a:r>
              <a:rPr lang="uk-UA" sz="6000" b="1" dirty="0">
                <a:solidFill>
                  <a:schemeClr val="accent1">
                    <a:lumMod val="50000"/>
                  </a:schemeClr>
                </a:solidFill>
              </a:rPr>
              <a:t>французької </a:t>
            </a:r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та української мов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394"/>
            <a:ext cx="12192000" cy="68863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9391" y="1618938"/>
            <a:ext cx="10559322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основами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лексикології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лексикографії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порівняння, узагальнення та систематизація теоретичних знань про французьку та українську мови; вивчення морфологічних явищ, які певним чином об’єднуються за спільними ознаками і вивчаються у сукупності – у їх морфологічному складі, за значенням, сталими властивостями, лексико-стилістичними ознаками, походженням, діалектичними розбіжностями,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вчителів-мовників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16035" y="520511"/>
            <a:ext cx="9570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8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561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лексика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характеристиками.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-178" r="12559" b="6145"/>
          <a:stretch/>
        </p:blipFill>
        <p:spPr>
          <a:xfrm>
            <a:off x="838199" y="2338654"/>
            <a:ext cx="4211410" cy="296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574" t="-3455" r="11577"/>
          <a:stretch/>
        </p:blipFill>
        <p:spPr>
          <a:xfrm>
            <a:off x="5237611" y="1903750"/>
            <a:ext cx="5928186" cy="4547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8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053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11226" y="554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 тем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систем; слово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структура;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словотворчої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фразеологічного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нефразеологічного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879" t="10989" r="3006" b="5538"/>
          <a:stretch/>
        </p:blipFill>
        <p:spPr>
          <a:xfrm>
            <a:off x="1709640" y="2949315"/>
            <a:ext cx="8718771" cy="360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26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99" y="772198"/>
            <a:ext cx="4949564" cy="3502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941" y="2309547"/>
            <a:ext cx="5454859" cy="36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908" y="1277910"/>
            <a:ext cx="10388184" cy="430217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uk-UA" dirty="0"/>
              <a:t> </a:t>
            </a:r>
            <a:r>
              <a:rPr lang="uk-UA" sz="2000" b="1" dirty="0" smtClean="0">
                <a:latin typeface="+mn-lt"/>
              </a:rPr>
              <a:t>Програмні </a:t>
            </a:r>
            <a:r>
              <a:rPr lang="uk-UA" sz="2000" b="1" dirty="0">
                <a:latin typeface="+mn-lt"/>
              </a:rPr>
              <a:t>результати навчання: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uk-UA" sz="1800" b="1" dirty="0">
                <a:latin typeface="+mn-lt"/>
              </a:rPr>
              <a:t>ПРН 2. </a:t>
            </a:r>
            <a:r>
              <a:rPr lang="uk-UA" sz="1800" dirty="0">
                <a:latin typeface="+mn-lt"/>
              </a:rPr>
              <a:t>Знання</a:t>
            </a:r>
            <a:r>
              <a:rPr lang="uk-UA" sz="1800" b="1" dirty="0">
                <a:latin typeface="+mn-lt"/>
              </a:rPr>
              <a:t> </a:t>
            </a:r>
            <a:r>
              <a:rPr lang="uk-UA" sz="1800" dirty="0">
                <a:latin typeface="+mn-lt"/>
              </a:rPr>
              <a:t>сучасних філологічних й дидактичних засад навчання іноземних мов і світової літератури та вміння творчо використовувати різні теорії й досвід (вітчизняний,  закордонний) у процесі вирішення професійних завдань.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uk-UA" sz="1800" b="1" dirty="0">
                <a:latin typeface="+mn-lt"/>
              </a:rPr>
              <a:t>ПРН 8.</a:t>
            </a:r>
            <a:r>
              <a:rPr lang="uk-UA" sz="1800" dirty="0">
                <a:latin typeface="+mn-lt"/>
              </a:rPr>
              <a:t> Уміння аналізувати, діагностувати та корегувати власну педагогічну діяльність з метою підвищення ефективності освітнього процесу. 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uk-UA" sz="1800" b="1" dirty="0">
                <a:latin typeface="+mn-lt"/>
              </a:rPr>
              <a:t>ПРН 9. </a:t>
            </a:r>
            <a:r>
              <a:rPr lang="uk-UA" sz="1800" dirty="0">
                <a:latin typeface="+mn-lt"/>
              </a:rPr>
              <a:t>Знання мовних норм, соціокультурної ситуації розвитку української та іноземних мов, що вивчаються, особливості використання мовних одиниць у певному контексті, мовний дискурс художньої літератури й сучасності.  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uk-UA" sz="1800" b="1" dirty="0">
                <a:latin typeface="+mn-lt"/>
              </a:rPr>
              <a:t>ПРН 13. </a:t>
            </a:r>
            <a:r>
              <a:rPr lang="uk-UA" sz="1800" dirty="0">
                <a:latin typeface="+mn-lt"/>
              </a:rPr>
              <a:t>Уміння працювати з теоретичними та науково-методичними джерелами (зокрема цифровими), видобувати, обробляти й систематизувати інформацію, використовувати її в освітньому процесі. 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b="1" dirty="0" err="1"/>
              <a:t>Відповідно</a:t>
            </a:r>
            <a:r>
              <a:rPr lang="ru-RU" sz="1800" b="1" dirty="0"/>
              <a:t> до </a:t>
            </a:r>
            <a:r>
              <a:rPr lang="ru-RU" sz="1800" b="1" dirty="0" err="1"/>
              <a:t>специфіки</a:t>
            </a:r>
            <a:r>
              <a:rPr lang="ru-RU" sz="1800" b="1" dirty="0"/>
              <a:t> </a:t>
            </a:r>
            <a:r>
              <a:rPr lang="ru-RU" sz="1800" b="1" dirty="0" err="1"/>
              <a:t>фахової</a:t>
            </a:r>
            <a:r>
              <a:rPr lang="ru-RU" sz="1800" b="1" dirty="0"/>
              <a:t> </a:t>
            </a:r>
            <a:r>
              <a:rPr lang="ru-RU" sz="1800" b="1" dirty="0" err="1"/>
              <a:t>підготовки</a:t>
            </a:r>
            <a:r>
              <a:rPr lang="ru-RU" sz="1800" b="1" dirty="0"/>
              <a:t> </a:t>
            </a:r>
            <a:r>
              <a:rPr lang="ru-RU" sz="1800" b="1" dirty="0" err="1"/>
              <a:t>перевага</a:t>
            </a:r>
            <a:r>
              <a:rPr lang="ru-RU" sz="1800" b="1" dirty="0"/>
              <a:t> </a:t>
            </a:r>
            <a:r>
              <a:rPr lang="ru-RU" sz="1800" b="1" dirty="0" err="1"/>
              <a:t>надається</a:t>
            </a:r>
            <a:r>
              <a:rPr lang="ru-RU" sz="1800" b="1" dirty="0"/>
              <a:t> </a:t>
            </a:r>
            <a:r>
              <a:rPr lang="ru-RU" sz="1800" b="1" i="1" dirty="0"/>
              <a:t> </a:t>
            </a:r>
            <a:r>
              <a:rPr lang="ru-RU" sz="1800" b="1" dirty="0" err="1"/>
              <a:t>усному</a:t>
            </a:r>
            <a:r>
              <a:rPr lang="uk-UA" sz="1800" b="1" dirty="0"/>
              <a:t>, письмовому та тестовому </a:t>
            </a:r>
            <a:r>
              <a:rPr lang="ru-RU" sz="1800" b="1" dirty="0"/>
              <a:t>контролю</a:t>
            </a:r>
            <a:r>
              <a:rPr lang="ru-RU" sz="1800" b="1" dirty="0" smtClean="0"/>
              <a:t>. Вид </a:t>
            </a:r>
            <a:r>
              <a:rPr lang="ru-RU" sz="1800" b="1" dirty="0"/>
              <a:t>контролю – </a:t>
            </a:r>
            <a:r>
              <a:rPr lang="ru-RU" sz="1800" b="1" dirty="0" err="1"/>
              <a:t>екзамен</a:t>
            </a:r>
            <a:r>
              <a:rPr lang="uk-UA" sz="1800" dirty="0"/>
              <a:t>.</a:t>
            </a:r>
            <a:endParaRPr lang="ru-RU" sz="1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smtClean="0"/>
          </a:p>
          <a:p>
            <a:r>
              <a:rPr lang="ru-RU" b="1" smtClean="0"/>
              <a:t>Відповідно</a:t>
            </a:r>
            <a:r>
              <a:rPr lang="ru-RU" b="1" dirty="0" smtClean="0"/>
              <a:t> </a:t>
            </a:r>
            <a:r>
              <a:rPr lang="ru-RU" b="1" dirty="0"/>
              <a:t>до </a:t>
            </a:r>
            <a:r>
              <a:rPr lang="ru-RU" b="1" dirty="0" err="1"/>
              <a:t>специфіки</a:t>
            </a:r>
            <a:r>
              <a:rPr lang="ru-RU" b="1" dirty="0"/>
              <a:t> </a:t>
            </a:r>
            <a:r>
              <a:rPr lang="ru-RU" b="1" dirty="0" err="1"/>
              <a:t>фахової</a:t>
            </a:r>
            <a:r>
              <a:rPr lang="ru-RU" b="1" dirty="0"/>
              <a:t>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перевага</a:t>
            </a:r>
            <a:r>
              <a:rPr lang="ru-RU" b="1" dirty="0"/>
              <a:t> </a:t>
            </a:r>
            <a:r>
              <a:rPr lang="ru-RU" b="1" dirty="0" err="1"/>
              <a:t>надається</a:t>
            </a:r>
            <a:r>
              <a:rPr lang="ru-RU" b="1" dirty="0"/>
              <a:t> </a:t>
            </a:r>
            <a:r>
              <a:rPr lang="ru-RU" b="1" i="1" dirty="0"/>
              <a:t> </a:t>
            </a:r>
            <a:r>
              <a:rPr lang="ru-RU" b="1" dirty="0" err="1"/>
              <a:t>усному</a:t>
            </a:r>
            <a:r>
              <a:rPr lang="uk-UA" b="1" dirty="0"/>
              <a:t>, письмовому та тестовому </a:t>
            </a:r>
            <a:r>
              <a:rPr lang="ru-RU" b="1" dirty="0"/>
              <a:t>контролю.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Вид </a:t>
            </a:r>
            <a:r>
              <a:rPr lang="ru-RU" b="1" dirty="0"/>
              <a:t>контролю – </a:t>
            </a:r>
            <a:r>
              <a:rPr lang="ru-RU" b="1" dirty="0" err="1"/>
              <a:t>екзамен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8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188</Words>
  <Application>Microsoft Office PowerPoint</Application>
  <PresentationFormat>Произвольный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Програмні результати навчання: ПРН 2. Знання сучасних філологічних й дидактичних засад навчання іноземних мов і світової літератури та вміння творчо використовувати різні теорії й досвід (вітчизняний,  закордонний) у процесі вирішення професійних завдань. ПРН 8. Уміння аналізувати, діагностувати та корегувати власну педагогічну діяльність з метою підвищення ефективності освітнього процесу.  ПРН 9. Знання мовних норм, соціокультурної ситуації розвитку української та іноземних мов, що вивчаються, особливості використання мовних одиниць у певному контексті, мовний дискурс художньої літератури й сучасності.   ПРН 13. Уміння працювати з теоретичними та науково-методичними джерелами (зокрема цифровими), видобувати, обробляти й систематизувати інформацію, використовувати її в освітньому процесі.  Відповідно до специфіки фахової підготовки перевага надається  усному, письмовому та тестовому контролю. Вид контролю – екзамен.</vt:lpstr>
      <vt:lpstr>Контроль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Настенька</dc:creator>
  <cp:lastModifiedBy>HOME</cp:lastModifiedBy>
  <cp:revision>16</cp:revision>
  <dcterms:created xsi:type="dcterms:W3CDTF">2020-05-28T17:15:02Z</dcterms:created>
  <dcterms:modified xsi:type="dcterms:W3CDTF">2020-08-18T12:39:40Z</dcterms:modified>
</cp:coreProperties>
</file>